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953b9ea877429c" /><Relationship Type="http://schemas.openxmlformats.org/officeDocument/2006/relationships/extended-properties" Target="/docProps/app.xml" Id="R5d074b4838b04b56" /><Relationship Type="http://schemas.openxmlformats.org/officeDocument/2006/relationships/officeDocument" Target="/ppt/presentation.xml" Id="R9f9bdb3022a344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5fe58bf00643d7"/>
  </p:sldMasterIdLst>
  <p:notesMasterIdLst>
    <p:notesMasterId xmlns:r="http://schemas.openxmlformats.org/officeDocument/2006/relationships" r:id="R08b465aca5a449fa"/>
  </p:notesMasterIdLst>
  <p:sldIdLst>
    <p:sldId xmlns:r="http://schemas.openxmlformats.org/officeDocument/2006/relationships" id="256" r:id="Rdc427fc079774cdf"/>
    <p:sldId xmlns:r="http://schemas.openxmlformats.org/officeDocument/2006/relationships" id="257" r:id="R2cda80e3f9364a71"/>
    <p:sldId xmlns:r="http://schemas.openxmlformats.org/officeDocument/2006/relationships" id="258" r:id="R54683c6c1ba64055"/>
    <p:sldId xmlns:r="http://schemas.openxmlformats.org/officeDocument/2006/relationships" id="259" r:id="Rd9317b25026845cd"/>
    <p:sldId xmlns:r="http://schemas.openxmlformats.org/officeDocument/2006/relationships" id="260" r:id="R156a1966fbfa460b"/>
    <p:sldId xmlns:r="http://schemas.openxmlformats.org/officeDocument/2006/relationships" id="261" r:id="R04215ad5580747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fa3c7083d14d58" /><Relationship Type="http://schemas.openxmlformats.org/officeDocument/2006/relationships/slideMaster" Target="/ppt/slideMasters/slideMaster1.xml" Id="R675fe58bf00643d7" /><Relationship Type="http://schemas.openxmlformats.org/officeDocument/2006/relationships/notesMaster" Target="/ppt/notesMasters/notesMaster1.xml" Id="R08b465aca5a449fa" /><Relationship Type="http://schemas.openxmlformats.org/officeDocument/2006/relationships/presProps" Target="/ppt/presProps.xml" Id="R0c05d30cff944b39" /><Relationship Type="http://schemas.openxmlformats.org/officeDocument/2006/relationships/tableStyles" Target="/ppt/tableStyles.xml" Id="R3af51a49ec2e4d75" /><Relationship Type="http://schemas.openxmlformats.org/officeDocument/2006/relationships/slide" Target="/ppt/slides/slide1.xml" Id="Rdc427fc079774cdf" /><Relationship Type="http://schemas.openxmlformats.org/officeDocument/2006/relationships/slide" Target="/ppt/slides/slide2.xml" Id="R2cda80e3f9364a71" /><Relationship Type="http://schemas.openxmlformats.org/officeDocument/2006/relationships/slide" Target="/ppt/slides/slide3.xml" Id="R54683c6c1ba64055" /><Relationship Type="http://schemas.openxmlformats.org/officeDocument/2006/relationships/slide" Target="/ppt/slides/slide4.xml" Id="Rd9317b25026845cd" /><Relationship Type="http://schemas.openxmlformats.org/officeDocument/2006/relationships/slide" Target="/ppt/slides/slide5.xml" Id="R156a1966fbfa460b" /><Relationship Type="http://schemas.openxmlformats.org/officeDocument/2006/relationships/slide" Target="/ppt/slides/slide6.xml" Id="R04215ad5580747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773598441b4b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c12cdc1a9b443f" /><Relationship Type="http://schemas.openxmlformats.org/officeDocument/2006/relationships/notesMaster" Target="/ppt/notesMasters/notesMaster1.xml" Id="Rc8ecf71276da4a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9239ca256c40b7" /><Relationship Type="http://schemas.openxmlformats.org/officeDocument/2006/relationships/notesMaster" Target="/ppt/notesMasters/notesMaster1.xml" Id="R08529d84a27f49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649e3c3d0f4ca7" /><Relationship Type="http://schemas.openxmlformats.org/officeDocument/2006/relationships/notesMaster" Target="/ppt/notesMasters/notesMaster1.xml" Id="R2307e121272f4f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dfc779485cf48ec" /><Relationship Type="http://schemas.openxmlformats.org/officeDocument/2006/relationships/notesMaster" Target="/ppt/notesMasters/notesMaster1.xml" Id="Rd005737576824bd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d737b221444ae6" /><Relationship Type="http://schemas.openxmlformats.org/officeDocument/2006/relationships/notesMaster" Target="/ppt/notesMasters/notesMaster1.xml" Id="Rc4911bfb9a7341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44e7dc1374436c" /><Relationship Type="http://schemas.openxmlformats.org/officeDocument/2006/relationships/notesMaster" Target="/ppt/notesMasters/notesMaster1.xml" Id="R0656ea203a5444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1a9e1293504fb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0defd2492c4de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cbb8e2f6264ec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839cc99598425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8625756fac41d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a9caad972844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5AA9C4-6F92-48D1-9167-0EA112D48E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A5BBEE6-B69E-40F6-B639-F5B38C58B04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539168C-A4A2-447E-9184-4358779C59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E6195F-58AB-4C31-8268-76545D3D21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FCA4C34-566F-4012-917E-071707E20FA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BF94D5D-346B-48E2-B8FA-C64CA0FA01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EB003E-1A2B-43E3-8F9E-25464A9F961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DAB5D84-BD3C-4938-B653-2DEAE344544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8E0347-ECE4-41EE-9CCE-BE24D5EDF2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7337F0-C251-43AC-9B29-5A5B9C1ECF2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6ec00bbda3407e" /><Relationship Type="http://schemas.openxmlformats.org/officeDocument/2006/relationships/slideLayout" Target="/ppt/slideLayouts/slideLayout1.xml" Id="R8fc81c63657f407a" /><Relationship Type="http://schemas.openxmlformats.org/officeDocument/2006/relationships/slideLayout" Target="/ppt/slideLayouts/slideLayout2.xml" Id="R0c2624887bd54fda" /><Relationship Type="http://schemas.openxmlformats.org/officeDocument/2006/relationships/slideLayout" Target="/ppt/slideLayouts/slideLayout3.xml" Id="Rf05e8fa02b6f47ef" /><Relationship Type="http://schemas.openxmlformats.org/officeDocument/2006/relationships/slideLayout" Target="/ppt/slideLayouts/slideLayout4.xml" Id="Ra5f8927485654276" /><Relationship Type="http://schemas.openxmlformats.org/officeDocument/2006/relationships/slideLayout" Target="/ppt/slideLayouts/slideLayout5.xml" Id="R4acf11550f4d4950" /><Relationship Type="http://schemas.openxmlformats.org/officeDocument/2006/relationships/slideLayout" Target="/ppt/slideLayouts/slideLayout6.xml" Id="R20119a1e9c9547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c81c63657f407a"/>
    <p:sldLayoutId xmlns:r="http://schemas.openxmlformats.org/officeDocument/2006/relationships" id="2147483650" r:id="R0c2624887bd54fda"/>
    <p:sldLayoutId xmlns:r="http://schemas.openxmlformats.org/officeDocument/2006/relationships" id="2147483651" r:id="Rf05e8fa02b6f47ef"/>
    <p:sldLayoutId xmlns:r="http://schemas.openxmlformats.org/officeDocument/2006/relationships" id="2147483652" r:id="Ra5f8927485654276"/>
    <p:sldLayoutId xmlns:r="http://schemas.openxmlformats.org/officeDocument/2006/relationships" id="2147483653" r:id="R4acf11550f4d4950"/>
    <p:sldLayoutId xmlns:r="http://schemas.openxmlformats.org/officeDocument/2006/relationships" id="2147483654" r:id="R20119a1e9c9547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1592e87e204955" /><Relationship Type="http://schemas.openxmlformats.org/officeDocument/2006/relationships/notesSlide" Target="/ppt/notesSlides/notesSlide1.xml" Id="Rda6789fdae9d4f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1a8ea741054145" /><Relationship Type="http://schemas.openxmlformats.org/officeDocument/2006/relationships/notesSlide" Target="/ppt/notesSlides/notesSlide2.xml" Id="R75388bc54c9a48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2aaa5030eb45ff" /><Relationship Type="http://schemas.openxmlformats.org/officeDocument/2006/relationships/notesSlide" Target="/ppt/notesSlides/notesSlide3.xml" Id="Red63a8fc1c9d4eb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5f6dd3a7424cec" /><Relationship Type="http://schemas.openxmlformats.org/officeDocument/2006/relationships/notesSlide" Target="/ppt/notesSlides/notesSlide4.xml" Id="R2bbc586ae8e147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c4bb12dce445a0" /><Relationship Type="http://schemas.openxmlformats.org/officeDocument/2006/relationships/notesSlide" Target="/ppt/notesSlides/notesSlide5.xml" Id="Rd37873e937ec45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1b3d8d87144094" /><Relationship Type="http://schemas.openxmlformats.org/officeDocument/2006/relationships/notesSlide" Target="/ppt/notesSlides/notesSlide6.xml" Id="R330b0f6e11b347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D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18C883F8-5CD2-47E2-B4C7-5BCE604D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1925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Business proposal</a:t>
            </a:r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81AF63C-4F17-426E-A800-B5894825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[Client / organization] · [Project or service]</a:t>
            </a:r>
          </a:p>
        </p:txBody>
      </p:sp>
      <p:sp>
        <p:nvSpPr>
          <p:cNvPr id="3" name="details">
            <a:extLst xmlns:a="http://schemas.openxmlformats.org/drawingml/2006/main">
              <a:ext uri="{FF2B5EF4-FFF2-40B4-BE49-F238E27FC236}">
                <a16:creationId xmlns:a16="http://schemas.microsoft.com/office/drawing/2014/main" id="{A5023DDD-9C49-46ED-BA26-31D9ACFF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24375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[Date]  |  [Prepared by role]  |  Sample: a five-page website refresh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D8A0A9FE-8A1D-4C8D-841E-699457D8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Excelsis Day-oh  ·  Replace sample text and data before presenting.</a:t>
            </a:r>
          </a:p>
        </p:txBody>
      </p:sp>
    </p:spTree>
    <p:extLst>
      <p:ext uri="{BB962C8B-B14F-4D97-AF65-F5344CB8AC3E}">
        <p14:creationId xmlns:p14="http://schemas.microsoft.com/office/powerpoint/2010/main" val="12230336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5C89137-7CA4-4E09-8BB1-32DBF6CA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The problem and the opportunity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3C432A4B-D005-4009-9757-0437380C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Replace the sample observations with evidence from your client.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B7DA366A-BDD4-4700-8866-7FDCCF0B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8DB45642-1691-4792-848C-8D9B3E248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column-heading-0">
            <a:extLst xmlns:a="http://schemas.openxmlformats.org/drawingml/2006/main">
              <a:ext uri="{FF2B5EF4-FFF2-40B4-BE49-F238E27FC236}">
                <a16:creationId xmlns:a16="http://schemas.microsoft.com/office/drawing/2014/main" id="{72645366-FC68-480F-A933-15723830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Current challenge</a:t>
            </a:r>
          </a:p>
        </p:txBody>
      </p:sp>
      <p:sp>
        <p:nvSpPr>
          <p:cNvPr id="6" name="column-body-0">
            <a:extLst xmlns:a="http://schemas.openxmlformats.org/drawingml/2006/main">
              <a:ext uri="{FF2B5EF4-FFF2-40B4-BE49-F238E27FC236}">
                <a16:creationId xmlns:a16="http://schemas.microsoft.com/office/drawing/2014/main" id="{933D76C5-EBBF-414B-A35E-B2B16578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Visitors cannot quickly understand the service or find the right way to get in touch.</a:t>
            </a:r>
          </a:p>
        </p:txBody>
      </p:sp>
      <p:sp>
        <p:nvSpPr>
          <p:cNvPr id="7" name="column-heading-1">
            <a:extLst xmlns:a="http://schemas.openxmlformats.org/drawingml/2006/main">
              <a:ext uri="{FF2B5EF4-FFF2-40B4-BE49-F238E27FC236}">
                <a16:creationId xmlns:a16="http://schemas.microsoft.com/office/drawing/2014/main" id="{4381CDFF-C927-4E80-B021-413BD3249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Proposed outcome</a:t>
            </a:r>
          </a:p>
        </p:txBody>
      </p:sp>
      <p:sp>
        <p:nvSpPr>
          <p:cNvPr id="8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CEA2A99A-6E8F-448D-8595-07E738D8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A clearer story, useful examples and a focused inquiry form across five core pages.</a:t>
            </a:r>
          </a:p>
        </p:txBody>
      </p:sp>
      <p:sp>
        <p:nvSpPr>
          <p:cNvPr id="9" name="column-heading-2">
            <a:extLst xmlns:a="http://schemas.openxmlformats.org/drawingml/2006/main">
              <a:ext uri="{FF2B5EF4-FFF2-40B4-BE49-F238E27FC236}">
                <a16:creationId xmlns:a16="http://schemas.microsoft.com/office/drawing/2014/main" id="{53AFA151-231B-46BD-9B1F-408CFCB5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How we will check</a:t>
            </a:r>
          </a:p>
        </p:txBody>
      </p:sp>
      <p:sp>
        <p:nvSpPr>
          <p:cNvPr id="10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32C00411-7F51-496F-8F53-3C55E87D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Confirm the agreed content, test key tasks and review the first month of inquiries.</a:t>
            </a:r>
          </a:p>
        </p:txBody>
      </p:sp>
    </p:spTree>
    <p:extLst>
      <p:ext uri="{BB962C8B-B14F-4D97-AF65-F5344CB8AC3E}">
        <p14:creationId xmlns:p14="http://schemas.microsoft.com/office/powerpoint/2010/main" val="11062612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B3A18A6-D9E8-4327-81C4-C845E302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Recommended scope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B3029B5E-EF6D-4498-9D96-B56E388A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Define deliverables in terms of what the client can review and accept.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E280BAD6-E846-40C9-B06A-D179DA21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2CE01BFD-F5D0-40B6-9C7B-A3F5F72E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D1413-56F3-4649-B0D3-59A8A78AAAD8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3810000"/>
                <a:gridCol w="4057650"/>
              </a:tblGrid>
              <a:tr h="6667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Deliverable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Included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Acceptance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Discovery and content plan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Workshop + page outline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Priorities and page list agreed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Design and build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Five responsive pages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Layouts and content approved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Inquiry and handover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Form + editing guide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 inquiry received; guide delivered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decision-heading">
            <a:extLst xmlns:a="http://schemas.openxmlformats.org/drawingml/2006/main">
              <a:ext uri="{FF2B5EF4-FFF2-40B4-BE49-F238E27FC236}">
                <a16:creationId xmlns:a16="http://schemas.microsoft.com/office/drawing/2014/main" id="{C010F33D-1D31-4295-B5EB-5A6547F6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Scope assumption</a:t>
            </a:r>
          </a:p>
        </p:txBody>
      </p:sp>
      <p:sp>
        <p:nvSpPr>
          <p:cNvPr id="7" name="decision-copy">
            <a:extLst xmlns:a="http://schemas.openxmlformats.org/drawingml/2006/main">
              <a:ext uri="{FF2B5EF4-FFF2-40B4-BE49-F238E27FC236}">
                <a16:creationId xmlns:a16="http://schemas.microsoft.com/office/drawing/2014/main" id="{C58B45A3-16AE-47D3-9CBE-0DAF7A0C8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Client supplies final copy and licensed images; two revision rounds are included.</a:t>
            </a:r>
          </a:p>
        </p:txBody>
      </p:sp>
    </p:spTree>
    <p:extLst>
      <p:ext uri="{BB962C8B-B14F-4D97-AF65-F5344CB8AC3E}">
        <p14:creationId xmlns:p14="http://schemas.microsoft.com/office/powerpoint/2010/main" val="11597241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2257653-2271-423D-9DF5-030F7373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Delivery schedule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B2B71CFE-9ACE-4AAA-BB75-FB651768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A four-week sample plan; timing depends on timely content and approvals.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1AB82152-C50B-4069-918B-DB82F4EF5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9386BD9C-8D32-45E8-BE65-A172AE2DE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1D2BA-8065-487A-A981-43E0599DFF51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2095500"/>
                <a:gridCol w="5772150"/>
              </a:tblGrid>
              <a:tr h="5905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Stage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Timing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Client contribution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Discovery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1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Goals, examples and source content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Design review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2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consolidated feedback list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Build and testing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3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Approved content and access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Launch and handover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4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Final acceptance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0937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380F06-E41D-47B6-97E1-38EE2836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Illustrative investment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E55BBDE8-F6D5-4064-9885-F3B0A8A4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Sample amounts in USD, before any applicable taxes. Replace before issuing.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9C7B74D1-95EB-4B21-A75D-1A47986A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B93B8166-C079-41AB-9E34-C2669E0B6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09EF3-19FD-4172-9FFD-FE282314D2C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010150"/>
                <a:gridCol w="1524000"/>
                <a:gridCol w="1714500"/>
                <a:gridCol w="2571750"/>
              </a:tblGrid>
              <a:tr h="6286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Work package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Hours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Rate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Estimate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Discovery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75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300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Design and build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75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1,800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Testing and handover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75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450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Total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34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/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2,550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</a:tbl>
          </a:graphicData>
        </a:graphic>
      </p:graphicFrame>
      <p:sp>
        <p:nvSpPr>
          <p:cNvPr id="6" name="decision-heading">
            <a:extLst xmlns:a="http://schemas.openxmlformats.org/drawingml/2006/main">
              <a:ext uri="{FF2B5EF4-FFF2-40B4-BE49-F238E27FC236}">
                <a16:creationId xmlns:a16="http://schemas.microsoft.com/office/drawing/2014/main" id="{DA43ED15-72A0-4D57-B3EA-A9696FE7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Commercial details to confirm</a:t>
            </a:r>
          </a:p>
        </p:txBody>
      </p:sp>
      <p:sp>
        <p:nvSpPr>
          <p:cNvPr id="7" name="decision-copy">
            <a:extLst xmlns:a="http://schemas.openxmlformats.org/drawingml/2006/main">
              <a:ext uri="{FF2B5EF4-FFF2-40B4-BE49-F238E27FC236}">
                <a16:creationId xmlns:a16="http://schemas.microsoft.com/office/drawing/2014/main" id="{DEC8C582-EC0B-4433-82FC-9F167D10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Payment schedule, tax treatment, expenses and change-request approval.</a:t>
            </a:r>
          </a:p>
        </p:txBody>
      </p:sp>
    </p:spTree>
    <p:extLst>
      <p:ext uri="{BB962C8B-B14F-4D97-AF65-F5344CB8AC3E}">
        <p14:creationId xmlns:p14="http://schemas.microsoft.com/office/powerpoint/2010/main" val="3950132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644CCE0-EFEE-48F2-A959-5F3404BE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A clear next step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920CE509-71A2-46F6-AEEF-E0945BE9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Resolve the remaining questions before scheduling the work.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EED6CEF4-0C71-4E5E-8ADD-65AE41DB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8D83BD26-CBC1-484B-AB33-F85124C4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84E546-A11A-40E1-BB90-33EDA59C3DF5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343650"/>
                <a:gridCol w="2476500"/>
                <a:gridCol w="2000250"/>
              </a:tblGrid>
              <a:tr h="6667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Confirm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Owner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By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Scope and acceptance criteria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Client sponsor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Content and access availability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Client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Final service terms and start date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Both parties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decision-heading">
            <a:extLst xmlns:a="http://schemas.openxmlformats.org/drawingml/2006/main">
              <a:ext uri="{FF2B5EF4-FFF2-40B4-BE49-F238E27FC236}">
                <a16:creationId xmlns:a16="http://schemas.microsoft.com/office/drawing/2014/main" id="{599F8DF9-4023-461E-BC63-3886DC36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Proposed decision</a:t>
            </a:r>
          </a:p>
        </p:txBody>
      </p:sp>
      <p:sp>
        <p:nvSpPr>
          <p:cNvPr id="7" name="decision-copy">
            <a:extLst xmlns:a="http://schemas.openxmlformats.org/drawingml/2006/main">
              <a:ext uri="{FF2B5EF4-FFF2-40B4-BE49-F238E27FC236}">
                <a16:creationId xmlns:a16="http://schemas.microsoft.com/office/drawing/2014/main" id="{6097E8FC-5088-4656-81EB-46313448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Approve the scope for final agreement, or return one consolidated list of changes.</a:t>
            </a:r>
          </a:p>
        </p:txBody>
      </p:sp>
    </p:spTree>
    <p:extLst>
      <p:ext uri="{BB962C8B-B14F-4D97-AF65-F5344CB8AC3E}">
        <p14:creationId xmlns:p14="http://schemas.microsoft.com/office/powerpoint/2010/main" val="3718870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2026-10-21T06:56:07.7750000Z</dcterms:created>
  <dcterms:modified xsi:type="dcterms:W3CDTF">2026-10-21T06:56:07.7750000Z</dcterms:modified>
</coreProperties>
</file>