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154f7a7df8e48b4" /><Relationship Type="http://schemas.openxmlformats.org/officeDocument/2006/relationships/extended-properties" Target="/docProps/app.xml" Id="Rcd52dd5a23d3473c" /><Relationship Type="http://schemas.openxmlformats.org/officeDocument/2006/relationships/officeDocument" Target="/ppt/presentation.xml" Id="R1235e5519f2b4a8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4dd00486a0b41d6"/>
  </p:sldMasterIdLst>
  <p:notesMasterIdLst>
    <p:notesMasterId xmlns:r="http://schemas.openxmlformats.org/officeDocument/2006/relationships" r:id="R2f2a5b8d9afb4e36"/>
  </p:notesMasterIdLst>
  <p:sldIdLst>
    <p:sldId xmlns:r="http://schemas.openxmlformats.org/officeDocument/2006/relationships" id="256" r:id="Rf6a8624fda714993"/>
    <p:sldId xmlns:r="http://schemas.openxmlformats.org/officeDocument/2006/relationships" id="257" r:id="Rb2f4f8abdb174d7a"/>
    <p:sldId xmlns:r="http://schemas.openxmlformats.org/officeDocument/2006/relationships" id="258" r:id="R441fbc4730524ab8"/>
    <p:sldId xmlns:r="http://schemas.openxmlformats.org/officeDocument/2006/relationships" id="259" r:id="R0fb9a37a1b1f4727"/>
    <p:sldId xmlns:r="http://schemas.openxmlformats.org/officeDocument/2006/relationships" id="260" r:id="R0d896dc1cdc0455e"/>
    <p:sldId xmlns:r="http://schemas.openxmlformats.org/officeDocument/2006/relationships" id="261" r:id="R38974c65a38a4c9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789a545372741b6" /><Relationship Type="http://schemas.openxmlformats.org/officeDocument/2006/relationships/slideMaster" Target="/ppt/slideMasters/slideMaster1.xml" Id="R24dd00486a0b41d6" /><Relationship Type="http://schemas.openxmlformats.org/officeDocument/2006/relationships/notesMaster" Target="/ppt/notesMasters/notesMaster1.xml" Id="R2f2a5b8d9afb4e36" /><Relationship Type="http://schemas.openxmlformats.org/officeDocument/2006/relationships/presProps" Target="/ppt/presProps.xml" Id="Rd47e9fbc7a55484b" /><Relationship Type="http://schemas.openxmlformats.org/officeDocument/2006/relationships/tableStyles" Target="/ppt/tableStyles.xml" Id="Rfe69d5a4aa7f4f8f" /><Relationship Type="http://schemas.openxmlformats.org/officeDocument/2006/relationships/slide" Target="/ppt/slides/slide1.xml" Id="Rf6a8624fda714993" /><Relationship Type="http://schemas.openxmlformats.org/officeDocument/2006/relationships/slide" Target="/ppt/slides/slide2.xml" Id="Rb2f4f8abdb174d7a" /><Relationship Type="http://schemas.openxmlformats.org/officeDocument/2006/relationships/slide" Target="/ppt/slides/slide3.xml" Id="R441fbc4730524ab8" /><Relationship Type="http://schemas.openxmlformats.org/officeDocument/2006/relationships/slide" Target="/ppt/slides/slide4.xml" Id="R0fb9a37a1b1f4727" /><Relationship Type="http://schemas.openxmlformats.org/officeDocument/2006/relationships/slide" Target="/ppt/slides/slide5.xml" Id="R0d896dc1cdc0455e" /><Relationship Type="http://schemas.openxmlformats.org/officeDocument/2006/relationships/slide" Target="/ppt/slides/slide6.xml" Id="R38974c65a38a4c9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601473433cd4eb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5bd5af31a264af6" /><Relationship Type="http://schemas.openxmlformats.org/officeDocument/2006/relationships/notesMaster" Target="/ppt/notesMasters/notesMaster1.xml" Id="R9409e2dd1b794f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a8cf37a96e547c8" /><Relationship Type="http://schemas.openxmlformats.org/officeDocument/2006/relationships/notesMaster" Target="/ppt/notesMasters/notesMaster1.xml" Id="Rd3834f8f97de48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45813a7f0fc4b11" /><Relationship Type="http://schemas.openxmlformats.org/officeDocument/2006/relationships/notesMaster" Target="/ppt/notesMasters/notesMaster1.xml" Id="R825f3d74a6a949f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1cfa3c5f17f415c" /><Relationship Type="http://schemas.openxmlformats.org/officeDocument/2006/relationships/notesMaster" Target="/ppt/notesMasters/notesMaster1.xml" Id="Ra4bc6799b3d7416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d5a642d21914d37" /><Relationship Type="http://schemas.openxmlformats.org/officeDocument/2006/relationships/notesMaster" Target="/ppt/notesMasters/notesMaster1.xml" Id="R1d5a459eb9664fa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aab16c404f448a1" /><Relationship Type="http://schemas.openxmlformats.org/officeDocument/2006/relationships/notesMaster" Target="/ppt/notesMasters/notesMaster1.xml" Id="R61a0694a01c548a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e5dbe061f0417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c270fcf7cd4f6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2a55d9602ca48a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6c48c8d8974b6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15623e7dc1436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f8863ec6ce44f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291B406-F4BD-4AAC-82A1-BB436DD9C2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E0898AE-2C2A-4240-9F47-6961AAF02F4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E23FDB4-5D35-4F17-A92A-E67A6862D2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B218BEF-5B2E-48B9-955F-6EC3086716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F9383E5-08E7-4002-A262-2CBA22F9831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79A8FCC-CDFD-4FB4-B4B9-AF7D59C561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135A925-AE8D-4C11-9242-4917F076A88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BF6DD45-2489-4C63-8ED1-AD3C61688D2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2B761EC-65E7-4E95-A616-27B79C237C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9793BD6-7C1A-4874-9BE1-23B0E67EBBF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b7785fa0eb4952" /><Relationship Type="http://schemas.openxmlformats.org/officeDocument/2006/relationships/slideLayout" Target="/ppt/slideLayouts/slideLayout1.xml" Id="Rae6274c79cbe4a65" /><Relationship Type="http://schemas.openxmlformats.org/officeDocument/2006/relationships/slideLayout" Target="/ppt/slideLayouts/slideLayout2.xml" Id="Rfd43169d017d4527" /><Relationship Type="http://schemas.openxmlformats.org/officeDocument/2006/relationships/slideLayout" Target="/ppt/slideLayouts/slideLayout3.xml" Id="Ree5da62a538c40e6" /><Relationship Type="http://schemas.openxmlformats.org/officeDocument/2006/relationships/slideLayout" Target="/ppt/slideLayouts/slideLayout4.xml" Id="R8f09fed1ac3641f1" /><Relationship Type="http://schemas.openxmlformats.org/officeDocument/2006/relationships/slideLayout" Target="/ppt/slideLayouts/slideLayout5.xml" Id="Rdbe016f844a44318" /><Relationship Type="http://schemas.openxmlformats.org/officeDocument/2006/relationships/slideLayout" Target="/ppt/slideLayouts/slideLayout6.xml" Id="R2e08399f689241b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6274c79cbe4a65"/>
    <p:sldLayoutId xmlns:r="http://schemas.openxmlformats.org/officeDocument/2006/relationships" id="2147483650" r:id="Rfd43169d017d4527"/>
    <p:sldLayoutId xmlns:r="http://schemas.openxmlformats.org/officeDocument/2006/relationships" id="2147483651" r:id="Ree5da62a538c40e6"/>
    <p:sldLayoutId xmlns:r="http://schemas.openxmlformats.org/officeDocument/2006/relationships" id="2147483652" r:id="R8f09fed1ac3641f1"/>
    <p:sldLayoutId xmlns:r="http://schemas.openxmlformats.org/officeDocument/2006/relationships" id="2147483653" r:id="Rdbe016f844a44318"/>
    <p:sldLayoutId xmlns:r="http://schemas.openxmlformats.org/officeDocument/2006/relationships" id="2147483654" r:id="R2e08399f689241b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aa8b9b45fa478b" /><Relationship Type="http://schemas.openxmlformats.org/officeDocument/2006/relationships/notesSlide" Target="/ppt/notesSlides/notesSlide1.xml" Id="R7468b4271361411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794ff1e9984739" /><Relationship Type="http://schemas.openxmlformats.org/officeDocument/2006/relationships/notesSlide" Target="/ppt/notesSlides/notesSlide2.xml" Id="R36c650612e0d438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ed4f40d1f74fed" /><Relationship Type="http://schemas.openxmlformats.org/officeDocument/2006/relationships/notesSlide" Target="/ppt/notesSlides/notesSlide3.xml" Id="R6730341e18424b3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112a31b6314bfa" /><Relationship Type="http://schemas.openxmlformats.org/officeDocument/2006/relationships/notesSlide" Target="/ppt/notesSlides/notesSlide4.xml" Id="R6913af8c01e2496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d399f7bbe04cc8" /><Relationship Type="http://schemas.openxmlformats.org/officeDocument/2006/relationships/notesSlide" Target="/ppt/notesSlides/notesSlide5.xml" Id="Rbd88b9aada02421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ec6646f324474d" /><Relationship Type="http://schemas.openxmlformats.org/officeDocument/2006/relationships/notesSlide" Target="/ppt/notesSlides/notesSlide6.xml" Id="R3ee3fc924c034d1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2D3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673AED80-C63C-4A72-8B39-88B200FF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19250"/>
            <a:ext cx="10477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Monthly team report</a:t>
            </a:r>
          </a:p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BE24C06-7EE1-4E8F-BFE5-B02683ACA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10287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rPr>
              <a:t>[Team name] · [Reporting month and year]</a:t>
            </a:r>
          </a:p>
        </p:txBody>
      </p:sp>
      <p:sp>
        <p:nvSpPr>
          <p:cNvPr id="3" name="details">
            <a:extLst xmlns:a="http://schemas.openxmlformats.org/drawingml/2006/main">
              <a:ext uri="{FF2B5EF4-FFF2-40B4-BE49-F238E27FC236}">
                <a16:creationId xmlns:a16="http://schemas.microsoft.com/office/drawing/2014/main" id="{A9E0F9F4-11E5-4577-9D07-95C17C21D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24375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rPr>
              <a:t>[Prepared by role]  |  Sample metrics and workstream updates</a:t>
            </a:r>
          </a:p>
        </p:txBody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5CBFE70E-3EEE-4B4F-9875-49C976882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rPr>
              <a:t>Excelsis Day-oh  ·  Replace sample text and data before presenting.</a:t>
            </a:r>
          </a:p>
        </p:txBody>
      </p:sp>
    </p:spTree>
    <p:extLst>
      <p:ext uri="{BB962C8B-B14F-4D97-AF65-F5344CB8AC3E}">
        <p14:creationId xmlns:p14="http://schemas.microsoft.com/office/powerpoint/2010/main" val="18162700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DC95444-5276-4AD5-9973-F6E9B8FAA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Performance at a glance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A8ABA4A3-2E90-4DD1-9E23-8F631CF6B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Sample data—show the source, definition and reporting period for each metric.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302231B8-DB57-4263-8EAD-A3BB8D66F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684BC041-9499-47B4-B131-275EA2F9D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930CB2-3E74-491C-8647-9DAD5AB666F6}"/>
              </a:ext>
            </a:extLst>
          </p:cNvPr>
          <p:cNvGraphicFramePr/>
          <p:nvPr/>
        </p:nvGraphicFramePr>
        <p:xfrm>
          <a:off xmlns:a="http://schemas.openxmlformats.org/drawingml/2006/main" x="685800" y="2095500"/>
          <a:ext xmlns:a="http://schemas.openxmlformats.org/drawingml/2006/main" cx="108204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381500"/>
                <a:gridCol w="1619250"/>
                <a:gridCol w="1619250"/>
                <a:gridCol w="3200400"/>
              </a:tblGrid>
              <a:tr h="59055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Metric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Target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Actual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Interpretation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Completed requests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120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128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Above target by 8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On-time completion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95%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93%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Below target by 2 percentage points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Open requests at month end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≤ 20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Within the target limit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Satisfaction score / 5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4.5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4.6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Above target by 0.1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14308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9F082DE-9421-42A7-BE24-EA52123E0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Workstream update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4FBB838A-762F-48E8-855F-7CAFDA36A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Keep status tied to evidence and a next action.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0F95CA1E-5C05-4BBC-98DD-66D603A76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BA26D638-1430-4A5B-B0F4-B18D1A409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C4CD75-EE02-4CC1-B430-8DE658ED7AF8}"/>
              </a:ext>
            </a:extLst>
          </p:cNvPr>
          <p:cNvGraphicFramePr/>
          <p:nvPr/>
        </p:nvGraphicFramePr>
        <p:xfrm>
          <a:off xmlns:a="http://schemas.openxmlformats.org/drawingml/2006/main" x="685800" y="2095500"/>
          <a:ext xmlns:a="http://schemas.openxmlformats.org/drawingml/2006/main" cx="10820400" cy="2857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67000"/>
                <a:gridCol w="1714500"/>
                <a:gridCol w="3143250"/>
                <a:gridCol w="3295650"/>
              </a:tblGrid>
              <a:tr h="71437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Workstream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Status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This month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Next step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Resource library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On track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Inventory approved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Run the pilot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Request workflow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At risk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Access issue unresolved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Agree a workaround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Team guide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Complete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Guide published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Collect feedback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85111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AEE294D-A417-448F-8E47-D1073DA8D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Risks and decisions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B3511E79-1E66-4FD4-BC01-2E94F1FD3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Include issues that need attention; do not turn this into a complete issue log.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5ED1A2CB-D077-4BC9-90D9-DAE207BCC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E45E65F0-EB6F-4723-A62C-A2034DF0B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89E25B-7D97-4380-8DB7-036E41355261}"/>
              </a:ext>
            </a:extLst>
          </p:cNvPr>
          <p:cNvGraphicFramePr/>
          <p:nvPr/>
        </p:nvGraphicFramePr>
        <p:xfrm>
          <a:off xmlns:a="http://schemas.openxmlformats.org/drawingml/2006/main" x="685800" y="2095500"/>
          <a:ext xmlns:a="http://schemas.openxmlformats.org/drawingml/2006/main" cx="10820400" cy="2857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76625"/>
                <a:gridCol w="3381375"/>
                <a:gridCol w="3962400"/>
              </a:tblGrid>
              <a:tr h="71437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Issue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Impact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Response / owner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Access approval is delayed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Pilot may slip by one week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Confirm approver / Project lead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Two priorities need the same reviewer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Review capacity is limited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Sequence reviews / Team lead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 request category is unclear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Rework and inconsistent routing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Define examples / Process owner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242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7A49F02-7FCD-4352-A08F-28D8FDE59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Priorities for next month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909B3595-C6D2-420B-9ADE-6C813F722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Choose a small number of outcomes with a clear completion test.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54A7557A-2827-4E21-8BD0-3F56024DF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EA27D6F8-D5A9-4CC4-91BA-EA4231CE4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90B79D-E658-4D4F-BAD5-F257B9566C9C}"/>
              </a:ext>
            </a:extLst>
          </p:cNvPr>
          <p:cNvGraphicFramePr/>
          <p:nvPr/>
        </p:nvGraphicFramePr>
        <p:xfrm>
          <a:off xmlns:a="http://schemas.openxmlformats.org/drawingml/2006/main" x="685800" y="2095500"/>
          <a:ext xmlns:a="http://schemas.openxmlformats.org/drawingml/2006/main" cx="10820400" cy="2857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81375"/>
                <a:gridCol w="5057775"/>
                <a:gridCol w="2381250"/>
              </a:tblGrid>
              <a:tr h="71437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Priority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Done when…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Owner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Finish the library pilot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Five sessions complete; key issues fixed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Test lead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Improve request routing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Categories agreed and guide updated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Process owner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Review overdue work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Every overdue item has a next action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Team lead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672951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258F695-7A90-4900-BBEF-9DC9ADD39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Support needed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423EB78F-6CC1-4FA5-89DB-7CD01AD17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Make the request specific enough for the audience to act.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FE9D048C-5086-48DA-A5B1-6AA671B0B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F7A0A2A2-7165-4312-9497-C99738EE8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42A9FF-D005-4091-A984-9197ABB08F20}"/>
              </a:ext>
            </a:extLst>
          </p:cNvPr>
          <p:cNvGraphicFramePr/>
          <p:nvPr/>
        </p:nvGraphicFramePr>
        <p:xfrm>
          <a:off xmlns:a="http://schemas.openxmlformats.org/drawingml/2006/main" x="685800" y="2095500"/>
          <a:ext xmlns:a="http://schemas.openxmlformats.org/drawingml/2006/main" cx="108204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343650"/>
                <a:gridCol w="2476500"/>
                <a:gridCol w="2000250"/>
              </a:tblGrid>
              <a:tr h="66675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Request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Decision owner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Needed by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Confirm access approver and turnaround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Sponsor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[Date]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Reserve two reviewer sessions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Team lead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[Date]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Agree the next reporting review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Leadership team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[Date]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decision-heading">
            <a:extLst xmlns:a="http://schemas.openxmlformats.org/drawingml/2006/main">
              <a:ext uri="{FF2B5EF4-FFF2-40B4-BE49-F238E27FC236}">
                <a16:creationId xmlns:a16="http://schemas.microsoft.com/office/drawing/2014/main" id="{8716898D-6507-4933-B75A-C0381419F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Before sharing</a:t>
            </a:r>
          </a:p>
        </p:txBody>
      </p:sp>
      <p:sp>
        <p:nvSpPr>
          <p:cNvPr id="7" name="decision-copy">
            <a:extLst xmlns:a="http://schemas.openxmlformats.org/drawingml/2006/main">
              <a:ext uri="{FF2B5EF4-FFF2-40B4-BE49-F238E27FC236}">
                <a16:creationId xmlns:a16="http://schemas.microsoft.com/office/drawing/2014/main" id="{894319A0-9870-44E1-9D68-1640880E7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Replace sample numbers, verify totals and definitions, and add source notes.</a:t>
            </a:r>
          </a:p>
        </p:txBody>
      </p:sp>
    </p:spTree>
    <p:extLst>
      <p:ext uri="{BB962C8B-B14F-4D97-AF65-F5344CB8AC3E}">
        <p14:creationId xmlns:p14="http://schemas.microsoft.com/office/powerpoint/2010/main" val="5867053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2026-10-21T06:56:10.9300000Z</dcterms:created>
  <dcterms:modified xsi:type="dcterms:W3CDTF">2026-10-21T06:56:10.9300000Z</dcterms:modified>
</coreProperties>
</file>