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2f0bff96b34da3" /><Relationship Type="http://schemas.openxmlformats.org/officeDocument/2006/relationships/extended-properties" Target="/docProps/app.xml" Id="R8f30e304d83b4f46" /><Relationship Type="http://schemas.openxmlformats.org/officeDocument/2006/relationships/officeDocument" Target="/ppt/presentation.xml" Id="Rff18cff112c24ad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58241f7b1ac44f0"/>
  </p:sldMasterIdLst>
  <p:notesMasterIdLst>
    <p:notesMasterId xmlns:r="http://schemas.openxmlformats.org/officeDocument/2006/relationships" r:id="R32ab81b278b94552"/>
  </p:notesMasterIdLst>
  <p:sldIdLst>
    <p:sldId xmlns:r="http://schemas.openxmlformats.org/officeDocument/2006/relationships" id="256" r:id="R8dcbdc7c9aa74493"/>
    <p:sldId xmlns:r="http://schemas.openxmlformats.org/officeDocument/2006/relationships" id="257" r:id="Rab93820812414490"/>
    <p:sldId xmlns:r="http://schemas.openxmlformats.org/officeDocument/2006/relationships" id="258" r:id="R7b6c8486ded64bf3"/>
    <p:sldId xmlns:r="http://schemas.openxmlformats.org/officeDocument/2006/relationships" id="259" r:id="R7faf24da9d1241a3"/>
    <p:sldId xmlns:r="http://schemas.openxmlformats.org/officeDocument/2006/relationships" id="260" r:id="R5d7f28b7f46b4f71"/>
    <p:sldId xmlns:r="http://schemas.openxmlformats.org/officeDocument/2006/relationships" id="261" r:id="R798d9945ff204eb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9b5cd534d924924" /><Relationship Type="http://schemas.openxmlformats.org/officeDocument/2006/relationships/slideMaster" Target="/ppt/slideMasters/slideMaster1.xml" Id="R058241f7b1ac44f0" /><Relationship Type="http://schemas.openxmlformats.org/officeDocument/2006/relationships/notesMaster" Target="/ppt/notesMasters/notesMaster1.xml" Id="R32ab81b278b94552" /><Relationship Type="http://schemas.openxmlformats.org/officeDocument/2006/relationships/presProps" Target="/ppt/presProps.xml" Id="Rd5545d2ee7054c7d" /><Relationship Type="http://schemas.openxmlformats.org/officeDocument/2006/relationships/tableStyles" Target="/ppt/tableStyles.xml" Id="R2a3b424e23874467" /><Relationship Type="http://schemas.openxmlformats.org/officeDocument/2006/relationships/slide" Target="/ppt/slides/slide1.xml" Id="R8dcbdc7c9aa74493" /><Relationship Type="http://schemas.openxmlformats.org/officeDocument/2006/relationships/slide" Target="/ppt/slides/slide2.xml" Id="Rab93820812414490" /><Relationship Type="http://schemas.openxmlformats.org/officeDocument/2006/relationships/slide" Target="/ppt/slides/slide3.xml" Id="R7b6c8486ded64bf3" /><Relationship Type="http://schemas.openxmlformats.org/officeDocument/2006/relationships/slide" Target="/ppt/slides/slide4.xml" Id="R7faf24da9d1241a3" /><Relationship Type="http://schemas.openxmlformats.org/officeDocument/2006/relationships/slide" Target="/ppt/slides/slide5.xml" Id="R5d7f28b7f46b4f71" /><Relationship Type="http://schemas.openxmlformats.org/officeDocument/2006/relationships/slide" Target="/ppt/slides/slide6.xml" Id="R798d9945ff204eb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8455e76a7f40f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efd90f0e64482e" /><Relationship Type="http://schemas.openxmlformats.org/officeDocument/2006/relationships/notesMaster" Target="/ppt/notesMasters/notesMaster1.xml" Id="Rb3da55e886e94b5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e025f6072c4d04" /><Relationship Type="http://schemas.openxmlformats.org/officeDocument/2006/relationships/notesMaster" Target="/ppt/notesMasters/notesMaster1.xml" Id="R6b8f39f0c9f947e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823bafff734dde" /><Relationship Type="http://schemas.openxmlformats.org/officeDocument/2006/relationships/notesMaster" Target="/ppt/notesMasters/notesMaster1.xml" Id="R83404fc5af38419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55187ebf5f4ea0" /><Relationship Type="http://schemas.openxmlformats.org/officeDocument/2006/relationships/notesMaster" Target="/ppt/notesMasters/notesMaster1.xml" Id="R1f9ef2cb536e48d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768519387d94528" /><Relationship Type="http://schemas.openxmlformats.org/officeDocument/2006/relationships/notesMaster" Target="/ppt/notesMasters/notesMaster1.xml" Id="R121afe3fad044c0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e5a1f56a17c4afa" /><Relationship Type="http://schemas.openxmlformats.org/officeDocument/2006/relationships/notesMaster" Target="/ppt/notesMasters/notesMaster1.xml" Id="Rb299899f95a841a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246dc2664e4d3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40ed58f754430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7bb5813ea74d7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f885ecaaf1410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18891afdb6450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f6eba6b9444ad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B879CA6-9EC1-4BD6-A9F1-67B0149443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B4CE74F-B8AA-4544-985F-FA738B49C4DD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1785A2F-1708-44C8-9C86-D0D60CDE3F2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6AF498D-DE46-4E61-B448-B68480BE64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D01679B-77D0-4895-BBBF-46915672011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2C75980-C7C5-4680-A32A-9251D8D2A6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6385765-D79E-4963-9C2F-565318AF2D4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4F55446-9241-4B94-B4AB-2A18AF973F5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3D30E6F-40F0-40A7-B777-D5DCAF0CD3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C387A87-90BA-47DF-AB03-6D8F10D732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ecd41b479b4cef" /><Relationship Type="http://schemas.openxmlformats.org/officeDocument/2006/relationships/slideLayout" Target="/ppt/slideLayouts/slideLayout1.xml" Id="Rc509fcfb7d7b45c3" /><Relationship Type="http://schemas.openxmlformats.org/officeDocument/2006/relationships/slideLayout" Target="/ppt/slideLayouts/slideLayout2.xml" Id="Rb124693c1424437e" /><Relationship Type="http://schemas.openxmlformats.org/officeDocument/2006/relationships/slideLayout" Target="/ppt/slideLayouts/slideLayout3.xml" Id="Rb018d43d0c9c4998" /><Relationship Type="http://schemas.openxmlformats.org/officeDocument/2006/relationships/slideLayout" Target="/ppt/slideLayouts/slideLayout4.xml" Id="R82ce535f355643ca" /><Relationship Type="http://schemas.openxmlformats.org/officeDocument/2006/relationships/slideLayout" Target="/ppt/slideLayouts/slideLayout5.xml" Id="R05194aa58ca94c80" /><Relationship Type="http://schemas.openxmlformats.org/officeDocument/2006/relationships/slideLayout" Target="/ppt/slideLayouts/slideLayout6.xml" Id="Rb629515ecda94a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09fcfb7d7b45c3"/>
    <p:sldLayoutId xmlns:r="http://schemas.openxmlformats.org/officeDocument/2006/relationships" id="2147483650" r:id="Rb124693c1424437e"/>
    <p:sldLayoutId xmlns:r="http://schemas.openxmlformats.org/officeDocument/2006/relationships" id="2147483651" r:id="Rb018d43d0c9c4998"/>
    <p:sldLayoutId xmlns:r="http://schemas.openxmlformats.org/officeDocument/2006/relationships" id="2147483652" r:id="R82ce535f355643ca"/>
    <p:sldLayoutId xmlns:r="http://schemas.openxmlformats.org/officeDocument/2006/relationships" id="2147483653" r:id="R05194aa58ca94c80"/>
    <p:sldLayoutId xmlns:r="http://schemas.openxmlformats.org/officeDocument/2006/relationships" id="2147483654" r:id="Rb629515ecda94a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1453db520c4a5b" /><Relationship Type="http://schemas.openxmlformats.org/officeDocument/2006/relationships/notesSlide" Target="/ppt/notesSlides/notesSlide1.xml" Id="Rb6bdcd9005af448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7bf8541fee4bf3" /><Relationship Type="http://schemas.openxmlformats.org/officeDocument/2006/relationships/notesSlide" Target="/ppt/notesSlides/notesSlide2.xml" Id="R5e637a38578148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868fde1ff34258" /><Relationship Type="http://schemas.openxmlformats.org/officeDocument/2006/relationships/notesSlide" Target="/ppt/notesSlides/notesSlide3.xml" Id="Rc5da34b6f3044dc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62863a54dc14c48" /><Relationship Type="http://schemas.openxmlformats.org/officeDocument/2006/relationships/notesSlide" Target="/ppt/notesSlides/notesSlide4.xml" Id="R4ba0735a300c449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3f613c451942ac" /><Relationship Type="http://schemas.openxmlformats.org/officeDocument/2006/relationships/notesSlide" Target="/ppt/notesSlides/notesSlide5.xml" Id="R3904b7fd010e40a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89bb2984d13493a" /><Relationship Type="http://schemas.openxmlformats.org/officeDocument/2006/relationships/notesSlide" Target="/ppt/notesSlides/notesSlide6.xml" Id="Ra4052d966da8469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D3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title">
            <a:extLst xmlns:a="http://schemas.openxmlformats.org/drawingml/2006/main">
              <a:ext uri="{FF2B5EF4-FFF2-40B4-BE49-F238E27FC236}">
                <a16:creationId xmlns:a16="http://schemas.microsoft.com/office/drawing/2014/main" id="{05A569F1-5B38-40FA-8BBA-8CD9BCBC4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19250"/>
            <a:ext cx="10477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Practical workshop</a:t>
            </a:r>
          </a:p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B91D754-45CE-4344-9116-B81F6D0C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[Topic] · Learn one useful skill and leave with a plan</a:t>
            </a:r>
          </a:p>
        </p:txBody>
      </p:sp>
      <p:sp>
        <p:nvSpPr>
          <p:cNvPr id="3" name="details">
            <a:extLst xmlns:a="http://schemas.openxmlformats.org/drawingml/2006/main">
              <a:ext uri="{FF2B5EF4-FFF2-40B4-BE49-F238E27FC236}">
                <a16:creationId xmlns:a16="http://schemas.microsoft.com/office/drawing/2014/main" id="{C6383C09-006B-434F-ADD4-74D07678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24375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[Facilitator role]  |  [Date]  |  Sample topic: writing clear action items</a:t>
            </a:r>
          </a:p>
        </p:txBody>
      </p:sp>
      <p:sp>
        <p:nvSpPr>
          <p:cNvPr id="4" name="footer">
            <a:extLst xmlns:a="http://schemas.openxmlformats.org/drawingml/2006/main">
              <a:ext uri="{FF2B5EF4-FFF2-40B4-BE49-F238E27FC236}">
                <a16:creationId xmlns:a16="http://schemas.microsoft.com/office/drawing/2014/main" id="{18153AFD-7A1E-460F-98ED-683E8D3FD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D6E2E9"/>
                </a:solidFill>
                <a:latin typeface="DejaVu Sans"/>
                <a:ea typeface="DejaVu Sans"/>
                <a:cs typeface="DejaVu Sans"/>
              </a:rPr>
              <a:t>Excelsis Day-oh  ·  Replace sample text and data before presenting.</a:t>
            </a:r>
          </a:p>
        </p:txBody>
      </p:sp>
    </p:spTree>
    <p:extLst>
      <p:ext uri="{BB962C8B-B14F-4D97-AF65-F5344CB8AC3E}">
        <p14:creationId xmlns:p14="http://schemas.microsoft.com/office/powerpoint/2010/main" val="3939042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A1AE514-8ACD-47A0-8792-31CF7F43B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What you will leave with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0855C060-A145-4561-877C-643F8E514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Sample learning objectives—keep them observable and achievable.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E8DD5AA8-038B-4F08-A796-615B6A14D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F4C2019A-8290-47AC-9C9B-3D5F2A6C7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column-heading-0">
            <a:extLst xmlns:a="http://schemas.openxmlformats.org/drawingml/2006/main">
              <a:ext uri="{FF2B5EF4-FFF2-40B4-BE49-F238E27FC236}">
                <a16:creationId xmlns:a16="http://schemas.microsoft.com/office/drawing/2014/main" id="{CE6C859E-0BB5-4CE9-B480-1230FBBFC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Recognize</a:t>
            </a:r>
          </a:p>
        </p:txBody>
      </p:sp>
      <p:sp>
        <p:nvSpPr>
          <p:cNvPr id="6" name="column-body-0">
            <a:extLst xmlns:a="http://schemas.openxmlformats.org/drawingml/2006/main">
              <a:ext uri="{FF2B5EF4-FFF2-40B4-BE49-F238E27FC236}">
                <a16:creationId xmlns:a16="http://schemas.microsoft.com/office/drawing/2014/main" id="{DC9EC927-2660-4A6A-B9B9-BBD6A743F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Spot an action item that is too vague to follow through.</a:t>
            </a:r>
          </a:p>
        </p:txBody>
      </p:sp>
      <p:sp>
        <p:nvSpPr>
          <p:cNvPr id="7" name="column-heading-1">
            <a:extLst xmlns:a="http://schemas.openxmlformats.org/drawingml/2006/main">
              <a:ext uri="{FF2B5EF4-FFF2-40B4-BE49-F238E27FC236}">
                <a16:creationId xmlns:a16="http://schemas.microsoft.com/office/drawing/2014/main" id="{732AEDA9-F91D-4332-A9AF-359D440D1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Practice</a:t>
            </a:r>
          </a:p>
        </p:txBody>
      </p:sp>
      <p:sp>
        <p:nvSpPr>
          <p:cNvPr id="8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DEBFEB78-F0FB-467E-95C0-F1B00F946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Rewrite an action using a clear verb, owner, due date and completion test.</a:t>
            </a:r>
          </a:p>
        </p:txBody>
      </p:sp>
      <p:sp>
        <p:nvSpPr>
          <p:cNvPr id="9" name="column-heading-2">
            <a:extLst xmlns:a="http://schemas.openxmlformats.org/drawingml/2006/main">
              <a:ext uri="{FF2B5EF4-FFF2-40B4-BE49-F238E27FC236}">
                <a16:creationId xmlns:a16="http://schemas.microsoft.com/office/drawing/2014/main" id="{F360C001-90A9-4BD3-883B-9E2D93E99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Apply</a:t>
            </a:r>
          </a:p>
        </p:txBody>
      </p:sp>
      <p:sp>
        <p:nvSpPr>
          <p:cNvPr id="10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329F3DD9-6A1B-4CC4-9D8F-4402C409C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Choose one real action to improve in your next meeting.</a:t>
            </a:r>
          </a:p>
        </p:txBody>
      </p:sp>
    </p:spTree>
    <p:extLst>
      <p:ext uri="{BB962C8B-B14F-4D97-AF65-F5344CB8AC3E}">
        <p14:creationId xmlns:p14="http://schemas.microsoft.com/office/powerpoint/2010/main" val="10207355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BAD34FB-1316-4CD7-873D-E547B1F2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A 60-minute session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EB85CA12-2A2A-40C5-B5B1-816CA9EE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Adjust the timing and add breaks for longer workshops.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BDA52462-EE58-4607-A749-552A60416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D7634A70-982E-44EC-9B85-5BECCCA1B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890DE0-6E7C-4096-BB71-837D13E7C99E}"/>
              </a:ext>
            </a:extLst>
          </p:cNvPr>
          <p:cNvGraphicFramePr/>
          <p:nvPr/>
        </p:nvGraphicFramePr>
        <p:xfrm>
          <a:off xmlns:a="http://schemas.openxmlformats.org/drawingml/2006/main" x="685800" y="1952625"/>
          <a:ext xmlns:a="http://schemas.openxmlformats.org/drawingml/2006/main" cx="10820400" cy="3381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191000"/>
                <a:gridCol w="4629150"/>
              </a:tblGrid>
              <a:tr h="563563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Time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Activity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Purpose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0–10 min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Introductions and examples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Connect the topic to current work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10–20 min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 simple framework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Give everyone a common method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20–40 min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Practice in pairs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Apply the method and compare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40–55 min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Discussion and feedback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Learn from different approaches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55–60 min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Personal next step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Choose one action to take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8632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92097A6-20E1-480C-87A3-B6C168FE2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An action needs four ingredients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4B5B0F30-BAD7-42B2-91B8-AD7164260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Use this sample to explain the method, then substitute your own topic.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40E534AA-68F5-4465-B702-B7C9A1E6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D693BF15-48E0-4BBF-A990-0EF3F646B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column-heading-0">
            <a:extLst xmlns:a="http://schemas.openxmlformats.org/drawingml/2006/main">
              <a:ext uri="{FF2B5EF4-FFF2-40B4-BE49-F238E27FC236}">
                <a16:creationId xmlns:a16="http://schemas.microsoft.com/office/drawing/2014/main" id="{0C5588A6-7A91-446A-A835-1F647719C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5181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Vague action</a:t>
            </a:r>
          </a:p>
        </p:txBody>
      </p:sp>
      <p:sp>
        <p:nvSpPr>
          <p:cNvPr id="6" name="column-body-0">
            <a:extLst xmlns:a="http://schemas.openxmlformats.org/drawingml/2006/main">
              <a:ext uri="{FF2B5EF4-FFF2-40B4-BE49-F238E27FC236}">
                <a16:creationId xmlns:a16="http://schemas.microsoft.com/office/drawing/2014/main" id="{BF972863-DFE2-4550-8185-F69D20142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51816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“Look into the handover problem.”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No owner, date or visible completion test.</a:t>
            </a:r>
          </a:p>
        </p:txBody>
      </p:sp>
      <p:sp>
        <p:nvSpPr>
          <p:cNvPr id="7" name="column-heading-1">
            <a:extLst xmlns:a="http://schemas.openxmlformats.org/drawingml/2006/main">
              <a:ext uri="{FF2B5EF4-FFF2-40B4-BE49-F238E27FC236}">
                <a16:creationId xmlns:a16="http://schemas.microsoft.com/office/drawing/2014/main" id="{148C27AD-5E2B-4869-AD08-1784039BD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143125"/>
            <a:ext cx="51816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Clear action</a:t>
            </a:r>
          </a:p>
        </p:txBody>
      </p:sp>
      <p:sp>
        <p:nvSpPr>
          <p:cNvPr id="8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65154CF0-11E2-4316-B99A-20BF46959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981325"/>
            <a:ext cx="51816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“Project lead: draft a one-page handover checklist by Friday for the team to review.”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Verb + owner + due date + output.</a:t>
            </a:r>
          </a:p>
        </p:txBody>
      </p:sp>
    </p:spTree>
    <p:extLst>
      <p:ext uri="{BB962C8B-B14F-4D97-AF65-F5344CB8AC3E}">
        <p14:creationId xmlns:p14="http://schemas.microsoft.com/office/powerpoint/2010/main" val="19362288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9C8D1F3-4571-4443-9F37-0558924C8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Practice: make it actionable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535053B1-6EA1-4562-BC19-5D3717549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Ten minutes to draft, ten minutes to compare with a partner.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DDCDBA97-AA93-4B4C-8FF9-EB516A9FE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84B5F97F-9E76-4F10-A5B7-1016327B6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column-heading-0">
            <a:extLst xmlns:a="http://schemas.openxmlformats.org/drawingml/2006/main">
              <a:ext uri="{FF2B5EF4-FFF2-40B4-BE49-F238E27FC236}">
                <a16:creationId xmlns:a16="http://schemas.microsoft.com/office/drawing/2014/main" id="{CB5DA147-2406-4BED-8D71-3C997BD9E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1 · Rewrite</a:t>
            </a:r>
          </a:p>
        </p:txBody>
      </p:sp>
      <p:sp>
        <p:nvSpPr>
          <p:cNvPr id="6" name="column-body-0">
            <a:extLst xmlns:a="http://schemas.openxmlformats.org/drawingml/2006/main">
              <a:ext uri="{FF2B5EF4-FFF2-40B4-BE49-F238E27FC236}">
                <a16:creationId xmlns:a16="http://schemas.microsoft.com/office/drawing/2014/main" id="{773F92E9-CAB4-4622-B55E-27D2452E3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Start with: “We need to improve the resource folder.”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Make the next action small and specific.</a:t>
            </a:r>
          </a:p>
        </p:txBody>
      </p:sp>
      <p:sp>
        <p:nvSpPr>
          <p:cNvPr id="7" name="column-heading-1">
            <a:extLst xmlns:a="http://schemas.openxmlformats.org/drawingml/2006/main">
              <a:ext uri="{FF2B5EF4-FFF2-40B4-BE49-F238E27FC236}">
                <a16:creationId xmlns:a16="http://schemas.microsoft.com/office/drawing/2014/main" id="{A2B3CF40-C16C-4578-B4D9-5FBED6A5F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2 · Check</a:t>
            </a:r>
          </a:p>
        </p:txBody>
      </p:sp>
      <p:sp>
        <p:nvSpPr>
          <p:cNvPr id="8" name="column-body-1">
            <a:extLst xmlns:a="http://schemas.openxmlformats.org/drawingml/2006/main">
              <a:ext uri="{FF2B5EF4-FFF2-40B4-BE49-F238E27FC236}">
                <a16:creationId xmlns:a16="http://schemas.microsoft.com/office/drawing/2014/main" id="{D974BC44-EFF9-43A3-A485-DA22B7C8B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50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Who owns it?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When is it due?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What will be visible when it is done?</a:t>
            </a:r>
          </a:p>
        </p:txBody>
      </p:sp>
      <p:sp>
        <p:nvSpPr>
          <p:cNvPr id="9" name="column-heading-2">
            <a:extLst xmlns:a="http://schemas.openxmlformats.org/drawingml/2006/main">
              <a:ext uri="{FF2B5EF4-FFF2-40B4-BE49-F238E27FC236}">
                <a16:creationId xmlns:a16="http://schemas.microsoft.com/office/drawing/2014/main" id="{900F4224-AC15-42B4-8C5B-C4CAC7D1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143125"/>
            <a:ext cx="330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3 · Discuss</a:t>
            </a:r>
          </a:p>
        </p:txBody>
      </p:sp>
      <p:sp>
        <p:nvSpPr>
          <p:cNvPr id="10" name="column-body-2">
            <a:extLst xmlns:a="http://schemas.openxmlformats.org/drawingml/2006/main">
              <a:ext uri="{FF2B5EF4-FFF2-40B4-BE49-F238E27FC236}">
                <a16:creationId xmlns:a16="http://schemas.microsoft.com/office/drawing/2014/main" id="{E7FA4040-3C48-45DC-B045-2AD03D163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981325"/>
            <a:ext cx="3302000" cy="236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Swap drafts. Identify one ambiguity and suggest a clearer version.</a:t>
            </a:r>
          </a:p>
        </p:txBody>
      </p:sp>
    </p:spTree>
    <p:extLst>
      <p:ext uri="{BB962C8B-B14F-4D97-AF65-F5344CB8AC3E}">
        <p14:creationId xmlns:p14="http://schemas.microsoft.com/office/powerpoint/2010/main" val="169653752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089D715-FE21-4660-B98D-305B8578C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2D3C"/>
                </a:solidFill>
                <a:latin typeface="DejaVu Sans"/>
                <a:ea typeface="DejaVu Sans"/>
                <a:cs typeface="DejaVu Sans"/>
              </a:rPr>
              <a:t>Take it into your next meeting</a:t>
            </a:r>
          </a:p>
        </p:txBody>
      </p:sp>
      <p:sp>
        <p:nvSpPr>
          <p:cNvPr id="2" name="context">
            <a:extLst xmlns:a="http://schemas.openxmlformats.org/drawingml/2006/main">
              <a:ext uri="{FF2B5EF4-FFF2-40B4-BE49-F238E27FC236}">
                <a16:creationId xmlns:a16="http://schemas.microsoft.com/office/drawing/2014/main" id="{B2F68C8F-B13E-4E9E-B38F-C364032FF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04925"/>
            <a:ext cx="108204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Complete this with the group before closing.</a:t>
            </a:r>
          </a:p>
        </p:txBody>
      </p:sp>
      <p:sp>
        <p:nvSpPr>
          <p:cNvPr id="3" name="footer">
            <a:extLst xmlns:a="http://schemas.openxmlformats.org/drawingml/2006/main">
              <a:ext uri="{FF2B5EF4-FFF2-40B4-BE49-F238E27FC236}">
                <a16:creationId xmlns:a16="http://schemas.microsoft.com/office/drawing/2014/main" id="{A9F7F80C-FAA9-4B60-AD71-356F73745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Excelsis Day-oh  ·  Editable template  ·  Sample content</a:t>
            </a:r>
          </a:p>
        </p:txBody>
      </p:sp>
      <p:sp>
        <p:nvSpPr>
          <p:cNvPr id="4" name="page">
            <a:extLst xmlns:a="http://schemas.openxmlformats.org/drawingml/2006/main">
              <a:ext uri="{FF2B5EF4-FFF2-40B4-BE49-F238E27FC236}">
                <a16:creationId xmlns:a16="http://schemas.microsoft.com/office/drawing/2014/main" id="{3D06300B-CB84-4946-94A3-8342C78C6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865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9AC640-E06E-4A5C-9532-5E436B89DF16}"/>
              </a:ext>
            </a:extLst>
          </p:cNvPr>
          <p:cNvGraphicFramePr/>
          <p:nvPr/>
        </p:nvGraphicFramePr>
        <p:xfrm>
          <a:off xmlns:a="http://schemas.openxmlformats.org/drawingml/2006/main" x="685800" y="2095500"/>
          <a:ext xmlns:a="http://schemas.openxmlformats.org/drawingml/2006/main" cx="10820400" cy="2190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667250"/>
                <a:gridCol w="1809750"/>
                <a:gridCol w="4343400"/>
              </a:tblGrid>
              <a:tr h="73025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My next action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When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How I will know it helped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T w="9525">
                      <a:solidFill>
                        <a:srgbClr val="D7E1E7"/>
                      </a:solidFill>
                      <a:prstDash val="solid"/>
                    </a:lnT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172D3C"/>
                    </a:solidFill>
                  </a:tcPr>
                </a:tc>
              </a:tr>
              <a:tr h="7302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[One action I will rewrite]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[Observable sign of improvement]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3025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[One habit I will practice]</a:t>
                      </a:r>
                    </a:p>
                  </a:txBody>
                  <a:tcPr marL="152400" marR="152400" marT="114300" marB="114300" anchor="ctr">
                    <a:lnL w="9525">
                      <a:solidFill>
                        <a:srgbClr val="D7E1E7"/>
                      </a:solidFill>
                      <a:prstDash val="solid"/>
                    </a:lnL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[Date]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72D3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[Feedback or evidence]</a:t>
                      </a:r>
                    </a:p>
                  </a:txBody>
                  <a:tcPr marL="152400" marR="152400" marT="114300" marB="114300" anchor="ctr">
                    <a:lnR w="9525">
                      <a:solidFill>
                        <a:srgbClr val="D7E1E7"/>
                      </a:solidFill>
                      <a:prstDash val="solid"/>
                    </a:lnR>
                    <a:lnB w="9525">
                      <a:solidFill>
                        <a:srgbClr val="D7E1E7"/>
                      </a:solidFill>
                      <a:prstDash val="solid"/>
                    </a:lnB>
                    <a:solidFill>
                      <a:srgbClr val="EDF2F5"/>
                    </a:solidFill>
                  </a:tcPr>
                </a:tc>
              </a:tr>
            </a:tbl>
          </a:graphicData>
        </a:graphic>
      </p:graphicFrame>
      <p:sp>
        <p:nvSpPr>
          <p:cNvPr id="6" name="decision-heading">
            <a:extLst xmlns:a="http://schemas.openxmlformats.org/drawingml/2006/main">
              <a:ext uri="{FF2B5EF4-FFF2-40B4-BE49-F238E27FC236}">
                <a16:creationId xmlns:a16="http://schemas.microsoft.com/office/drawing/2014/main" id="{78CB6032-5C84-453A-BBB4-5D4F5B74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315E7A"/>
                </a:solidFill>
                <a:latin typeface="DejaVu Sans"/>
                <a:ea typeface="DejaVu Sans"/>
                <a:cs typeface="DejaVu Sans"/>
              </a:rPr>
              <a:t>Reflection question</a:t>
            </a:r>
          </a:p>
        </p:txBody>
      </p:sp>
      <p:sp>
        <p:nvSpPr>
          <p:cNvPr id="7" name="decision-copy">
            <a:extLst xmlns:a="http://schemas.openxmlformats.org/drawingml/2006/main">
              <a:ext uri="{FF2B5EF4-FFF2-40B4-BE49-F238E27FC236}">
                <a16:creationId xmlns:a16="http://schemas.microsoft.com/office/drawing/2014/main" id="{D09FDBA9-DE0D-4C92-8488-4568BC742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820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36A79"/>
                </a:solidFill>
                <a:latin typeface="DejaVu Sans"/>
                <a:ea typeface="DejaVu Sans"/>
                <a:cs typeface="DejaVu Sans"/>
              </a:rPr>
              <a:t>What is one small change that will make follow-through easier this week?</a:t>
            </a:r>
          </a:p>
        </p:txBody>
      </p:sp>
    </p:spTree>
    <p:extLst>
      <p:ext uri="{BB962C8B-B14F-4D97-AF65-F5344CB8AC3E}">
        <p14:creationId xmlns:p14="http://schemas.microsoft.com/office/powerpoint/2010/main" val="21015413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2026-10-21T06:56:14.4360000Z</dcterms:created>
  <dcterms:modified xsi:type="dcterms:W3CDTF">2026-10-21T06:56:14.4360000Z</dcterms:modified>
</coreProperties>
</file>